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4"/>
  </p:notesMasterIdLst>
  <p:handoutMasterIdLst>
    <p:handoutMasterId r:id="rId25"/>
  </p:handoutMasterIdLst>
  <p:sldIdLst>
    <p:sldId id="256" r:id="rId5"/>
    <p:sldId id="257" r:id="rId6"/>
    <p:sldId id="258" r:id="rId7"/>
    <p:sldId id="259" r:id="rId8"/>
    <p:sldId id="268" r:id="rId9"/>
    <p:sldId id="260" r:id="rId10"/>
    <p:sldId id="261" r:id="rId11"/>
    <p:sldId id="262" r:id="rId12"/>
    <p:sldId id="263" r:id="rId13"/>
    <p:sldId id="264" r:id="rId14"/>
    <p:sldId id="265" r:id="rId15"/>
    <p:sldId id="277" r:id="rId16"/>
    <p:sldId id="269" r:id="rId17"/>
    <p:sldId id="270" r:id="rId18"/>
    <p:sldId id="278" r:id="rId19"/>
    <p:sldId id="267" r:id="rId20"/>
    <p:sldId id="276" r:id="rId21"/>
    <p:sldId id="273" r:id="rId22"/>
    <p:sldId id="274" r:id="rId23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434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9318" y="0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Segoe UI" pitchFamily="2"/>
              <a:cs typeface="Tahoma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Segoe UI" pitchFamily="2"/>
              <a:cs typeface="Tahoma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888D51B-4507-4B00-96A1-AE2BA3EB5E7C}" type="slidenum"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Segoe UI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1253656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601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9318" y="0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69088668-0C7D-44BE-80B7-710817B119C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6236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Liberation Sans" pitchFamily="18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797CBC3-1D25-4906-B06A-5C87D9FA95E2}" type="slidenum"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557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45886AA-C2E2-4D9D-A30D-E37EF3F9EA2B}" type="slidenum">
              <a:t>2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3339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31E72DD-7903-4D19-B570-E549A78EB9C9}" type="slidenum">
              <a:t>3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659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FB9FCDC-C0D9-4DDE-8A8C-0A5937ABFED2}" type="slidenum">
              <a:t>4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2783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30C3E2B-A630-46CE-ADF8-8D870226D17D}" type="slidenum">
              <a:t>5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3317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6862E24-AEE7-4044-B6B5-1EEF1AECD12E}" type="slidenum">
              <a:t>6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9445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0B62A0E-B783-4B81-8DE4-8230E72E28D5}" type="slidenum">
              <a:t>7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4021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824A31D-2586-49DC-9DD1-5B14C5AC376C}" type="slidenum">
              <a:t>8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75535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06B2576-8DA4-43B9-89BA-7538915A8302}" type="slidenum">
              <a:t>9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90312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68FB219-4045-4F8B-9FF0-ACD4C53B2B72}" type="slidenum">
              <a:t>10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7996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FB469EE-F621-4E77-B3CD-16AEE5714416}" type="slidenum">
              <a:t>11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50950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5C569AA-7043-48D8-985E-305197CCB333}" type="slidenum">
              <a:t>12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0208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72331FF-5D1B-4AC1-881B-3DF84CAD6C6C}" type="slidenum">
              <a:t>13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6094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0E0CD70-4BF1-4631-9AC6-357D4E186017}" type="slidenum">
              <a:t>14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55313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23B0B04-38BC-40F6-88B5-958A43150E02}" type="slidenum">
              <a:t>16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169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5C569AA-7043-48D8-985E-305197CCB333}" type="slidenum">
              <a:t>17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6232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5C569AA-7043-48D8-985E-305197CCB333}" type="slidenum">
              <a:t>18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5686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6"/>
          <p:cNvSpPr txBox="1"/>
          <p:nvPr/>
        </p:nvSpPr>
        <p:spPr>
          <a:xfrm>
            <a:off x="4279318" y="10157402"/>
            <a:ext cx="3280318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55A045D-48B1-48DF-8FF7-42BFF7E50B1A}" type="slidenum">
              <a:t>19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2">
            <a:solidFill>
              <a:srgbClr val="000000"/>
            </a:solidFill>
            <a:prstDash val="solid"/>
          </a:ln>
        </p:spPr>
      </p:sp>
      <p:sp>
        <p:nvSpPr>
          <p:cNvPr id="4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653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260472" y="1236661"/>
            <a:ext cx="7559673" cy="2632072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260472" y="3970333"/>
            <a:ext cx="7559673" cy="1825627"/>
          </a:xfrm>
        </p:spPr>
        <p:txBody>
          <a:bodyPr anchorCtr="1"/>
          <a:lstStyle>
            <a:lvl1pPr algn="ctr">
              <a:defRPr sz="2400"/>
            </a:lvl1pPr>
          </a:lstStyle>
          <a:p>
            <a:pPr lvl="0"/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F9C8A6-6A5A-4361-AC28-C3653810D5B7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41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9CF34D-CA1B-4EC0-B8C1-FBE172352EF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626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87391" y="1884358"/>
            <a:ext cx="8694736" cy="3144841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87391" y="5059366"/>
            <a:ext cx="8694736" cy="1652585"/>
          </a:xfrm>
        </p:spPr>
        <p:txBody>
          <a:bodyPr/>
          <a:lstStyle>
            <a:lvl1pPr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B35BE8-DB78-4018-9588-691C2B212833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87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03240" y="4751386"/>
            <a:ext cx="4459291" cy="438467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5114925" y="4751386"/>
            <a:ext cx="4460872" cy="438467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59E17E1-94C7-46B0-8A9A-6BAA740C6687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926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403222"/>
            <a:ext cx="8694736" cy="146049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93736" y="1852610"/>
            <a:ext cx="4265611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93736" y="2760665"/>
            <a:ext cx="4265611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5103815" y="1852610"/>
            <a:ext cx="4284658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5103815" y="2760665"/>
            <a:ext cx="4284658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5E7CB9-FF61-4B08-9882-3A70A99AE2D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98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BF7882-B550-48B3-8B04-9271C4BAB3D0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449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6528DE-5738-4A08-ADA8-1E0AD542ED51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614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4C4AE2-3AB2-4CF6-82A4-9C50D5B0E42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788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069A3E-26A9-4424-9F5B-F00C19F72D51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38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7AA046-B51C-41D9-84D1-E87C1F21D3D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859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7308854" y="3527426"/>
            <a:ext cx="2266953" cy="5608636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503240" y="3527426"/>
            <a:ext cx="6653210" cy="5608636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A699FB1-9DFF-43CB-AB4B-373A00DE85E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364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260472" y="1236661"/>
            <a:ext cx="7559673" cy="2632072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260472" y="3970333"/>
            <a:ext cx="7559673" cy="1825627"/>
          </a:xfrm>
        </p:spPr>
        <p:txBody>
          <a:bodyPr anchorCtr="1"/>
          <a:lstStyle>
            <a:lvl1pPr algn="ctr">
              <a:defRPr sz="2400"/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E609BD-BC8E-4223-9A40-AA2D379FFF30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54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03F699-7C2C-4734-840A-B70F97F4C537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87391" y="1884358"/>
            <a:ext cx="8694736" cy="3144841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87391" y="5059366"/>
            <a:ext cx="8694736" cy="1652585"/>
          </a:xfrm>
        </p:spPr>
        <p:txBody>
          <a:bodyPr/>
          <a:lstStyle>
            <a:lvl1pPr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E9AEA4E-D359-4B1B-88B3-4A86953EE7B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87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03240" y="1768477"/>
            <a:ext cx="4459291" cy="438467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5114925" y="1768477"/>
            <a:ext cx="4460872" cy="438467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071693-0BBF-41ED-9E6B-553B7EC5C5E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403222"/>
            <a:ext cx="8694736" cy="146049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93736" y="1852610"/>
            <a:ext cx="4265611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93736" y="2760665"/>
            <a:ext cx="4265611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5103815" y="1852610"/>
            <a:ext cx="4284658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5103815" y="2760665"/>
            <a:ext cx="4284658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F1455C-666D-4BD4-88EF-5407B658230C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0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D3796E-F25E-40C7-8328-1F07F62F099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37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A6C1CF1-4093-4E71-B86D-55F47EED96F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36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DE5689-CB40-4327-BB45-6280C96A78E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93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AB00F7E-6C1D-4D66-AE01-3B9651327159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34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CC42B4-C0DB-4FBC-890B-F725B943F463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01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7308854" y="71442"/>
            <a:ext cx="2266953" cy="6081710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503240" y="71442"/>
            <a:ext cx="6653210" cy="6081710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028AA9A-FD20-4243-91F2-B03EE9A0CD77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03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260472" y="1236661"/>
            <a:ext cx="7559673" cy="2632072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260472" y="3970333"/>
            <a:ext cx="7559673" cy="1825627"/>
          </a:xfrm>
        </p:spPr>
        <p:txBody>
          <a:bodyPr anchorCtr="1"/>
          <a:lstStyle>
            <a:lvl1pPr algn="ctr">
              <a:defRPr sz="2400"/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142E214-A900-4EB6-B4C7-A40CFF5CB7F5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610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E3628B-0B1F-41D3-AF8A-C5E460BEEC2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276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87391" y="1884358"/>
            <a:ext cx="8694736" cy="3144841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87391" y="5059366"/>
            <a:ext cx="8694736" cy="1652585"/>
          </a:xfrm>
        </p:spPr>
        <p:txBody>
          <a:bodyPr/>
          <a:lstStyle>
            <a:lvl1pPr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F33245-AF2D-4394-970A-67C801C09E1C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61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03240" y="1768477"/>
            <a:ext cx="4459291" cy="499903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5114925" y="1768477"/>
            <a:ext cx="4460872" cy="499903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F80253-ACD4-4735-B434-E08E29AE87C1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31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403222"/>
            <a:ext cx="8694736" cy="146049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93736" y="1852610"/>
            <a:ext cx="4265611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93736" y="2760665"/>
            <a:ext cx="4265611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5103815" y="1852610"/>
            <a:ext cx="4284658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5103815" y="2760665"/>
            <a:ext cx="4284658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93B99E-1D6D-456D-8259-772935C1A6BC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189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34E5D7-61D2-4606-8FF8-64FD6548C8D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17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7D2B26-A9D8-4A9D-A15B-433281049BA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96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89670B6-F060-409E-9EE0-5EDED5909BF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59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87F84C6-34EE-435E-BAB6-E874B0548BA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97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1610025-ACD6-4656-83F7-28BD6EE156A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085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7308854" y="71442"/>
            <a:ext cx="2266953" cy="669607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503240" y="71442"/>
            <a:ext cx="6653210" cy="669607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4D7D84-5B78-480C-AB9A-9CE76D22E85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699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260472" y="1236661"/>
            <a:ext cx="7559673" cy="2632072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260472" y="3970333"/>
            <a:ext cx="7559673" cy="1825627"/>
          </a:xfrm>
        </p:spPr>
        <p:txBody>
          <a:bodyPr anchorCtr="1"/>
          <a:lstStyle>
            <a:lvl1pPr algn="ctr">
              <a:defRPr sz="2400"/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CBAA14-4616-4F90-9D3A-D80E5DA07D8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789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65381F-6D1D-4024-B763-704013F8941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68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87391" y="1884358"/>
            <a:ext cx="8694736" cy="3144841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87391" y="5059366"/>
            <a:ext cx="8694736" cy="1652585"/>
          </a:xfrm>
        </p:spPr>
        <p:txBody>
          <a:bodyPr/>
          <a:lstStyle>
            <a:lvl1pPr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F2B06BE-7C6F-4B95-9153-D38CD6B1B43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866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1368427" y="3095628"/>
            <a:ext cx="3595685" cy="244792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5116516" y="3095628"/>
            <a:ext cx="3595685" cy="244792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307385-BCC7-484D-A536-12FE7D16553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46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403222"/>
            <a:ext cx="8694736" cy="146049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693736" y="1852610"/>
            <a:ext cx="4265611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693736" y="2760665"/>
            <a:ext cx="4265611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5103815" y="1852610"/>
            <a:ext cx="4284658" cy="908054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5103815" y="2760665"/>
            <a:ext cx="4284658" cy="40624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0B966E-444A-4577-8ADD-ED86BBCB69AA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6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02ADF0-7F83-4467-B3B4-280DEFCB0E15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579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9DEE15-6AEF-40F9-960B-0969B2C85492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243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E70CC5F-49D8-4A83-B9F1-D17B0FA0AE1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5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693736" y="503240"/>
            <a:ext cx="3251204" cy="1765304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4286249" y="1089022"/>
            <a:ext cx="5102223" cy="53721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93736" y="2268534"/>
            <a:ext cx="3251204" cy="4200525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592335-7D0D-4884-A427-CCDD494960A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95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A805D3D-54D0-4529-ADD2-05E72C76FB0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541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7308854" y="71442"/>
            <a:ext cx="2266953" cy="547210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503240" y="71442"/>
            <a:ext cx="6653210" cy="547210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6B9292-1234-4A80-ACA1-955990F26D33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25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504355" y="3528002"/>
            <a:ext cx="9071643" cy="83015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>
            <a:normAutofit/>
          </a:bodyPr>
          <a:lstStyle/>
          <a:p>
            <a:pPr lvl="0"/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03998" y="4751999"/>
            <a:ext cx="9071643" cy="438480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998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6996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E285DE63-1599-4A9B-95B6-7941F1D75F57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eaLnBrk="1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4400" b="0" i="0" u="none" strike="noStrike" kern="1200" cap="none" spc="0" baseline="0">
          <a:solidFill>
            <a:srgbClr val="FFFFFF"/>
          </a:solidFill>
          <a:uFillTx/>
          <a:latin typeface="Ubuntu" pitchFamily="2"/>
        </a:defRPr>
      </a:lvl1pPr>
    </p:titleStyle>
    <p:bodyStyle>
      <a:lvl1pPr marL="0" marR="0" lvl="0" indent="0" defTabSz="914400" rtl="0" eaLnBrk="1" fontAlgn="auto" hangingPunct="1">
        <a:lnSpc>
          <a:spcPct val="100000"/>
        </a:lnSpc>
        <a:spcBef>
          <a:spcPts val="0"/>
        </a:spcBef>
        <a:spcAft>
          <a:spcPts val="1415"/>
        </a:spcAft>
        <a:buNone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Ubuntu" pitchFamily="2"/>
        </a:defRPr>
      </a:lvl1pPr>
      <a:lvl2pPr marL="685800" marR="0" lvl="1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503998" y="71999"/>
            <a:ext cx="9071643" cy="8639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>
            <a:normAutofit/>
          </a:bodyPr>
          <a:lstStyle/>
          <a:p>
            <a:pPr lvl="0"/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03998" y="1769043"/>
            <a:ext cx="9071643" cy="438480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998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6996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0B1E5299-70E5-4471-A429-392FC618FA7B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4400" b="0" i="0" u="none" strike="noStrike" kern="1200" cap="none" spc="0" baseline="0">
          <a:solidFill>
            <a:srgbClr val="FFFFFF"/>
          </a:solidFill>
          <a:uFillTx/>
          <a:latin typeface="Ubuntu" pitchFamily="2"/>
        </a:defRPr>
      </a:lvl1pPr>
    </p:titleStyle>
    <p:bodyStyle>
      <a:lvl1pPr marL="0" marR="0" lvl="0" indent="0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None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Ubuntu" pitchFamily="2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503998" y="71999"/>
            <a:ext cx="9071643" cy="8639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>
            <a:normAutofit/>
          </a:bodyPr>
          <a:lstStyle/>
          <a:p>
            <a:pPr lvl="0"/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03998" y="1769043"/>
            <a:ext cx="9071643" cy="499896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998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6996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FD7BE52D-5E1C-4DFF-A8B5-BB7EF4C5325F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4400" b="0" i="0" u="none" strike="noStrike" kern="1200" cap="none" spc="0" baseline="0">
          <a:solidFill>
            <a:srgbClr val="FFFFFF"/>
          </a:solidFill>
          <a:uFillTx/>
          <a:latin typeface="Ubuntu" pitchFamily="2"/>
        </a:defRPr>
      </a:lvl1pPr>
    </p:titleStyle>
    <p:bodyStyle>
      <a:lvl1pPr marL="0" marR="0" lvl="0" indent="0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None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Ubuntu" pitchFamily="2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503998" y="71999"/>
            <a:ext cx="9071643" cy="8639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>
            <a:normAutofit/>
          </a:bodyPr>
          <a:lstStyle/>
          <a:p>
            <a:pPr lvl="0"/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1367997" y="3096002"/>
            <a:ext cx="7343994" cy="244800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998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7361" y="6887160"/>
            <a:ext cx="3194995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1" compatLnSpc="1">
            <a:noAutofit/>
          </a:bodyPr>
          <a:lstStyle>
            <a:lvl1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6996" y="6887160"/>
            <a:ext cx="2348279" cy="52128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C7C41270-A1F8-4053-9FF4-D4A9EAF46D66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4400" b="0" i="0" u="none" strike="noStrike" kern="1200" cap="none" spc="0" baseline="0">
          <a:solidFill>
            <a:srgbClr val="FFFFFF"/>
          </a:solidFill>
          <a:uFillTx/>
          <a:latin typeface="Ubuntu" pitchFamily="2"/>
        </a:defRPr>
      </a:lvl1pPr>
    </p:titleStyle>
    <p:bodyStyle>
      <a:lvl1pPr marL="0" marR="0" lvl="0" indent="0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None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Liberation Sans" pitchFamily="18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2.png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 txBox="1">
            <a:spLocks noGrp="1"/>
          </p:cNvSpPr>
          <p:nvPr>
            <p:ph type="title" idx="4294967295"/>
          </p:nvPr>
        </p:nvSpPr>
        <p:spPr>
          <a:xfrm>
            <a:off x="504355" y="3481596"/>
            <a:ext cx="9071643" cy="923333"/>
          </a:xfrm>
        </p:spPr>
        <p:txBody>
          <a:bodyPr>
            <a:spAutoFit/>
          </a:bodyPr>
          <a:lstStyle/>
          <a:p>
            <a:pPr lvl="0"/>
            <a:r>
              <a:rPr lang="cs-CZ" sz="6000" b="1">
                <a:solidFill>
                  <a:srgbClr val="000000"/>
                </a:solidFill>
                <a:cs typeface="Tahoma" pitchFamily="2"/>
              </a:rPr>
              <a:t>Kvasická křížová cesta</a:t>
            </a:r>
          </a:p>
        </p:txBody>
      </p:sp>
      <p:pic>
        <p:nvPicPr>
          <p:cNvPr id="4" name="bless_the_lord_accompaniment_395018015175195075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2000" out="275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71198" y="663469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2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cs typeface="Tahoma" pitchFamily="2"/>
              </a:rPr>
              <a:t>Kvasická křížová cesta</a:t>
            </a:r>
          </a:p>
        </p:txBody>
      </p:sp>
      <p:sp>
        <p:nvSpPr>
          <p:cNvPr id="3" name="Podnadpis 3"/>
          <p:cNvSpPr txBox="1">
            <a:spLocks noGrp="1"/>
          </p:cNvSpPr>
          <p:nvPr>
            <p:ph type="subTitle" idx="4294967295"/>
          </p:nvPr>
        </p:nvSpPr>
        <p:spPr>
          <a:xfrm>
            <a:off x="1357344" y="1847846"/>
            <a:ext cx="7510424" cy="4276721"/>
          </a:xfrm>
        </p:spPr>
        <p:txBody>
          <a:bodyPr anchor="ctr" anchorCtr="1"/>
          <a:lstStyle/>
          <a:p>
            <a:pPr lvl="0" algn="ctr"/>
            <a:r>
              <a:rPr lang="cs-CZ" sz="3000" i="1" dirty="0">
                <a:latin typeface="Liberation Sans" pitchFamily="18"/>
                <a:cs typeface="Tahoma" pitchFamily="2"/>
              </a:rPr>
              <a:t>Iniciativa obnovy Křížové cesty vznikla z podnětu místních aktivistů v roce </a:t>
            </a:r>
            <a:r>
              <a:rPr lang="cs-CZ" sz="3000" i="1" dirty="0" smtClean="0">
                <a:latin typeface="Liberation Sans" pitchFamily="18"/>
                <a:cs typeface="Tahoma" pitchFamily="2"/>
              </a:rPr>
              <a:t>2020. </a:t>
            </a:r>
            <a:r>
              <a:rPr lang="cs-CZ" sz="3000" i="1" dirty="0">
                <a:latin typeface="Liberation Sans" pitchFamily="18"/>
                <a:cs typeface="Tahoma" pitchFamily="2"/>
              </a:rPr>
              <a:t>Jde o záchranu cenného historického díla, jakož i o naplnění odkazu </a:t>
            </a:r>
            <a:r>
              <a:rPr lang="cs-CZ" sz="3000" i="1" dirty="0" smtClean="0">
                <a:latin typeface="Liberation Sans" pitchFamily="18"/>
                <a:cs typeface="Tahoma" pitchFamily="2"/>
              </a:rPr>
              <a:t>majitelů zdejšího </a:t>
            </a:r>
            <a:r>
              <a:rPr lang="cs-CZ" sz="3000" i="1" dirty="0">
                <a:latin typeface="Liberation Sans" pitchFamily="18"/>
                <a:cs typeface="Tahoma" pitchFamily="2"/>
              </a:rPr>
              <a:t>panství a zachování dědictví křesťanských tradic. Současně </a:t>
            </a:r>
            <a:r>
              <a:rPr lang="cs-CZ" sz="3000" i="1" dirty="0" smtClean="0">
                <a:latin typeface="Liberation Sans" pitchFamily="18"/>
                <a:cs typeface="Tahoma" pitchFamily="2"/>
              </a:rPr>
              <a:t>záměr předpokládá </a:t>
            </a:r>
            <a:r>
              <a:rPr lang="cs-CZ" sz="3000" i="1" dirty="0">
                <a:latin typeface="Liberation Sans" pitchFamily="18"/>
                <a:cs typeface="Tahoma" pitchFamily="2"/>
              </a:rPr>
              <a:t>obnovu důstojného kultovního místa našeho městečka k meditaci, relaxaci a k výhledům do kraje.</a:t>
            </a:r>
          </a:p>
        </p:txBody>
      </p:sp>
    </p:spTree>
  </p:cSld>
  <p:clrMapOvr>
    <a:masterClrMapping/>
  </p:clrMapOvr>
  <p:transition advTm="18000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cs typeface="Tahoma" pitchFamily="2"/>
              </a:rPr>
              <a:t>Kvasická křížová cesta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5183998" y="1761838"/>
            <a:ext cx="4222552" cy="4797363"/>
          </a:xfrm>
        </p:spPr>
        <p:txBody>
          <a:bodyPr anchor="ctr" anchorCtr="1">
            <a:normAutofit/>
          </a:bodyPr>
          <a:lstStyle/>
          <a:p>
            <a:pPr lvl="0" algn="ctr"/>
            <a:r>
              <a:rPr lang="cs-CZ" sz="2600" i="1" dirty="0">
                <a:latin typeface="Liberation Sans" pitchFamily="18"/>
                <a:cs typeface="Tahoma" pitchFamily="2"/>
              </a:rPr>
              <a:t>Historie sahá do 17. století, kdy na vrchu Kalvárie chátrala stará kamenná křížová cesta. Ta byla roku 1883 nahrazena současnou, sestávající ze čtrnácti litinových zastavení a tří kamenných křížů na vrcholu. Nechali ji </a:t>
            </a:r>
            <a:r>
              <a:rPr lang="cs-CZ" sz="2600" i="1" dirty="0" smtClean="0">
                <a:latin typeface="Liberation Sans" pitchFamily="18"/>
                <a:cs typeface="Tahoma" pitchFamily="2"/>
              </a:rPr>
              <a:t>postavit </a:t>
            </a:r>
            <a:r>
              <a:rPr lang="cs-CZ" sz="2600" i="1" dirty="0">
                <a:latin typeface="Liberation Sans" pitchFamily="18"/>
                <a:cs typeface="Tahoma" pitchFamily="2"/>
              </a:rPr>
              <a:t>Leopoldina a Friedrich </a:t>
            </a:r>
            <a:r>
              <a:rPr lang="cs-CZ" sz="2600" i="1" dirty="0" err="1">
                <a:latin typeface="Liberation Sans" pitchFamily="18"/>
                <a:cs typeface="Tahoma" pitchFamily="2"/>
              </a:rPr>
              <a:t>Thun</a:t>
            </a:r>
            <a:r>
              <a:rPr lang="cs-CZ" sz="2600" i="1" dirty="0">
                <a:latin typeface="Liberation Sans" pitchFamily="18"/>
                <a:cs typeface="Tahoma" pitchFamily="2"/>
              </a:rPr>
              <a:t> </a:t>
            </a:r>
            <a:r>
              <a:rPr lang="cs-CZ" sz="2600" i="1" dirty="0" smtClean="0">
                <a:latin typeface="Liberation Sans" pitchFamily="18"/>
                <a:cs typeface="Tahoma" pitchFamily="2"/>
              </a:rPr>
              <a:t>– </a:t>
            </a:r>
            <a:r>
              <a:rPr lang="cs-CZ" sz="2600" i="1" dirty="0" err="1" smtClean="0">
                <a:latin typeface="Liberation Sans" pitchFamily="18"/>
                <a:cs typeface="Tahoma" pitchFamily="2"/>
              </a:rPr>
              <a:t>Hohenstein</a:t>
            </a:r>
            <a:r>
              <a:rPr lang="cs-CZ" sz="2600" i="1" dirty="0">
                <a:latin typeface="Liberation Sans" pitchFamily="18"/>
                <a:cs typeface="Tahoma" pitchFamily="2"/>
              </a:rPr>
              <a:t>, včetně zajištění její údržby.</a:t>
            </a:r>
          </a:p>
          <a:p>
            <a:pPr lvl="0" algn="ctr"/>
            <a:endParaRPr lang="cs-CZ" sz="2600" dirty="0">
              <a:latin typeface="Liberation Sans" pitchFamily="18"/>
              <a:cs typeface="Tahoma" pitchFamily="2"/>
            </a:endParaRPr>
          </a:p>
        </p:txBody>
      </p:sp>
      <p:pic>
        <p:nvPicPr>
          <p:cNvPr id="4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773" y="1352260"/>
            <a:ext cx="4008702" cy="600897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1800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cs typeface="Tahoma" pitchFamily="2"/>
              </a:rPr>
              <a:t>Kvasická křížová cesta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8" y="1769043"/>
            <a:ext cx="4248000" cy="5070960"/>
          </a:xfrm>
        </p:spPr>
        <p:txBody>
          <a:bodyPr anchorCtr="1"/>
          <a:lstStyle/>
          <a:p>
            <a:pPr lvl="0" algn="ctr">
              <a:lnSpc>
                <a:spcPct val="90000"/>
              </a:lnSpc>
            </a:pPr>
            <a:r>
              <a:rPr lang="cs-CZ" sz="2600" i="1" dirty="0">
                <a:latin typeface="Liberation Sans" pitchFamily="34"/>
                <a:cs typeface="Tahoma" pitchFamily="2"/>
              </a:rPr>
              <a:t>Křížová cesta vede podél dnešní silnice k Nové Dědině, jejíž obyvatelé ji rovněž vnímají jako součást svého kulturního dědictví. Historický význam dokládá </a:t>
            </a:r>
            <a:r>
              <a:rPr lang="cs-CZ" sz="2600" i="1" dirty="0" smtClean="0">
                <a:latin typeface="Liberation Sans" pitchFamily="34"/>
                <a:cs typeface="Tahoma" pitchFamily="2"/>
              </a:rPr>
              <a:t>také zájem </a:t>
            </a:r>
            <a:r>
              <a:rPr lang="cs-CZ" sz="2600" i="1" dirty="0">
                <a:latin typeface="Liberation Sans" pitchFamily="34"/>
                <a:cs typeface="Tahoma" pitchFamily="2"/>
              </a:rPr>
              <a:t>mnoha návštěvníků, obdivovatelů a odborníků, poukazujících na potřebu obnovy. Tak vznikla myšlenka o zařazení křížové cesty do kategorie chráněné kulturní památky.</a:t>
            </a:r>
          </a:p>
        </p:txBody>
      </p:sp>
      <p:pic>
        <p:nvPicPr>
          <p:cNvPr id="4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5589" y="1152528"/>
            <a:ext cx="4603455" cy="626745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18000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latin typeface="Liberation Sans" pitchFamily="34"/>
                <a:cs typeface="Tahoma" pitchFamily="2"/>
              </a:rPr>
              <a:t>Kvasická křížová cesta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566375" y="1837854"/>
            <a:ext cx="3936838" cy="5068625"/>
          </a:xfrm>
        </p:spPr>
        <p:txBody>
          <a:bodyPr anchorCtr="1">
            <a:normAutofit lnSpcReduction="10000"/>
          </a:bodyPr>
          <a:lstStyle/>
          <a:p>
            <a:pPr lvl="0" algn="ctr"/>
            <a:r>
              <a:rPr lang="cs-CZ" sz="2600" i="1" dirty="0" smtClean="0">
                <a:latin typeface="Liberation Sans" pitchFamily="34"/>
                <a:cs typeface="Tahoma" pitchFamily="2"/>
              </a:rPr>
              <a:t>Litinová zastavení byla vyrobena v Salmovských železárnách a slévárnách v Blansku dle návrhu významného rakouského sochaře Antona Dominika von </a:t>
            </a:r>
            <a:r>
              <a:rPr lang="cs-CZ" sz="2600" i="1" dirty="0" err="1" smtClean="0">
                <a:latin typeface="Liberation Sans" pitchFamily="34"/>
                <a:cs typeface="Tahoma" pitchFamily="2"/>
              </a:rPr>
              <a:t>Fernkorna</a:t>
            </a:r>
            <a:r>
              <a:rPr lang="cs-CZ" sz="2600" i="1" dirty="0" smtClean="0">
                <a:latin typeface="Liberation Sans" pitchFamily="34"/>
                <a:cs typeface="Tahoma" pitchFamily="2"/>
              </a:rPr>
              <a:t>, jehož sochařská díla lze obdivovat zejména ve Vídni – jezdecké sochy arcivévody Karla a Evžena Savojského, busta Beethovena apod. </a:t>
            </a:r>
          </a:p>
        </p:txBody>
      </p:sp>
      <p:pic>
        <p:nvPicPr>
          <p:cNvPr id="4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666" y="1333496"/>
            <a:ext cx="4183572" cy="584200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18000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cs typeface="Tahoma" pitchFamily="2"/>
              </a:rPr>
              <a:t>Kvasická křížová cesta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662254" y="1683945"/>
            <a:ext cx="8644708" cy="5288354"/>
          </a:xfrm>
        </p:spPr>
        <p:txBody>
          <a:bodyPr/>
          <a:lstStyle/>
          <a:p>
            <a:pPr marL="359999" marR="359999" lvl="0" algn="ctr">
              <a:lnSpc>
                <a:spcPct val="80000"/>
              </a:lnSpc>
              <a:spcAft>
                <a:spcPts val="0"/>
              </a:spcAft>
            </a:pPr>
            <a:r>
              <a:rPr lang="cs-CZ" sz="2400" i="1" dirty="0">
                <a:latin typeface="Liberation Sans" pitchFamily="34"/>
                <a:cs typeface="Calibri Light"/>
              </a:rPr>
              <a:t>Křížová cesta u Kvasic patří svým provedením (litinové architektury a reliéfy v kamenných patkách) k pozoruhodným a v oblasti Zlínského kraje výjimečným dílům svého druhu. U samotné Kalvárie je pozoruhodné naturalistické zpracování postranních křížů. Z tohoto důvodu je velmi záslužná a potřebná snaha o záchranu a obnovu díla.</a:t>
            </a:r>
          </a:p>
          <a:p>
            <a:pPr marL="359999" marR="359999" lvl="0" algn="just">
              <a:lnSpc>
                <a:spcPct val="80000"/>
              </a:lnSpc>
              <a:spcAft>
                <a:spcPts val="0"/>
              </a:spcAft>
            </a:pPr>
            <a:endParaRPr lang="cs-CZ" sz="2400" i="1" dirty="0" smtClean="0">
              <a:latin typeface="Liberation Sans" pitchFamily="34"/>
              <a:cs typeface="Calibri Light"/>
            </a:endParaRPr>
          </a:p>
          <a:p>
            <a:pPr marL="359999" marR="359999" lvl="0" algn="just">
              <a:lnSpc>
                <a:spcPct val="80000"/>
              </a:lnSpc>
              <a:spcAft>
                <a:spcPts val="0"/>
              </a:spcAft>
            </a:pPr>
            <a:endParaRPr lang="cs-CZ" sz="2400" i="1" dirty="0">
              <a:latin typeface="Liberation Sans" pitchFamily="34"/>
              <a:cs typeface="Calibri Light"/>
            </a:endParaRPr>
          </a:p>
          <a:p>
            <a:pPr marL="359999" marR="359999" lvl="0" algn="just">
              <a:lnSpc>
                <a:spcPct val="80000"/>
              </a:lnSpc>
              <a:spcAft>
                <a:spcPts val="0"/>
              </a:spcAft>
            </a:pPr>
            <a:r>
              <a:rPr lang="cs-CZ" sz="2000" i="1" dirty="0">
                <a:latin typeface="Liberation Sans" pitchFamily="34"/>
                <a:cs typeface="Tahoma" pitchFamily="2"/>
              </a:rPr>
              <a:t> </a:t>
            </a:r>
          </a:p>
          <a:p>
            <a:pPr marL="359999" marR="359999" lvl="0" algn="just">
              <a:lnSpc>
                <a:spcPct val="80000"/>
              </a:lnSpc>
              <a:spcAft>
                <a:spcPts val="0"/>
              </a:spcAft>
            </a:pPr>
            <a:r>
              <a:rPr lang="cs-CZ" sz="2100" i="1" dirty="0">
                <a:latin typeface="Liberation Sans" pitchFamily="34"/>
                <a:cs typeface="Calibri Light"/>
              </a:rPr>
              <a:t>NPÚ ÚOP v Kroměříži je schopno </a:t>
            </a:r>
          </a:p>
          <a:p>
            <a:pPr marL="359999" marR="359999" lvl="0" algn="just">
              <a:lnSpc>
                <a:spcPct val="80000"/>
              </a:lnSpc>
              <a:spcAft>
                <a:spcPts val="0"/>
              </a:spcAft>
            </a:pPr>
            <a:r>
              <a:rPr lang="cs-CZ" sz="2100" i="1" dirty="0">
                <a:latin typeface="Liberation Sans" pitchFamily="34"/>
                <a:cs typeface="Calibri Light"/>
              </a:rPr>
              <a:t>v roce 2021 provést podrobnější </a:t>
            </a:r>
          </a:p>
          <a:p>
            <a:pPr marL="359999" marR="359999" lvl="0" algn="just">
              <a:lnSpc>
                <a:spcPct val="80000"/>
              </a:lnSpc>
              <a:spcAft>
                <a:spcPts val="0"/>
              </a:spcAft>
            </a:pPr>
            <a:r>
              <a:rPr lang="cs-CZ" sz="2100" i="1" dirty="0">
                <a:latin typeface="Liberation Sans" pitchFamily="34"/>
                <a:cs typeface="Calibri Light"/>
              </a:rPr>
              <a:t>katalogizaci jednotlivých prvků, která </a:t>
            </a:r>
          </a:p>
          <a:p>
            <a:pPr marL="359999" marR="359999" lvl="0" algn="just">
              <a:lnSpc>
                <a:spcPct val="80000"/>
              </a:lnSpc>
              <a:spcAft>
                <a:spcPts val="0"/>
              </a:spcAft>
            </a:pPr>
            <a:r>
              <a:rPr lang="cs-CZ" sz="2100" i="1" dirty="0">
                <a:latin typeface="Liberation Sans" pitchFamily="34"/>
                <a:cs typeface="Calibri Light"/>
              </a:rPr>
              <a:t>by mohla být jedním z podkladů </a:t>
            </a:r>
          </a:p>
          <a:p>
            <a:pPr marL="359999" marR="359999" lvl="0" algn="just">
              <a:lnSpc>
                <a:spcPct val="80000"/>
              </a:lnSpc>
              <a:spcAft>
                <a:spcPts val="0"/>
              </a:spcAft>
            </a:pPr>
            <a:r>
              <a:rPr lang="cs-CZ" sz="2100" i="1" dirty="0">
                <a:latin typeface="Liberation Sans" pitchFamily="34"/>
                <a:cs typeface="Calibri Light"/>
              </a:rPr>
              <a:t>pro další aktivity.</a:t>
            </a:r>
          </a:p>
          <a:p>
            <a:pPr marL="359999" marR="359999" lvl="0" algn="just">
              <a:lnSpc>
                <a:spcPct val="80000"/>
              </a:lnSpc>
              <a:spcAft>
                <a:spcPts val="0"/>
              </a:spcAft>
            </a:pPr>
            <a:endParaRPr lang="cs-CZ" sz="1900" dirty="0">
              <a:latin typeface="Liberation Sans" pitchFamily="34"/>
              <a:cs typeface="Calibri Light"/>
            </a:endParaRPr>
          </a:p>
          <a:p>
            <a:pPr lvl="0">
              <a:lnSpc>
                <a:spcPct val="80000"/>
              </a:lnSpc>
            </a:pPr>
            <a:endParaRPr lang="cs-CZ" sz="1900" dirty="0">
              <a:latin typeface="arial" pitchFamily="2"/>
              <a:cs typeface="arial"/>
            </a:endParaRPr>
          </a:p>
          <a:p>
            <a:pPr lvl="0" algn="r">
              <a:lnSpc>
                <a:spcPct val="80000"/>
              </a:lnSpc>
            </a:pPr>
            <a:r>
              <a:rPr lang="cs-CZ" sz="1500" dirty="0">
                <a:latin typeface="arial" pitchFamily="2"/>
                <a:cs typeface="arial"/>
              </a:rPr>
              <a:t>Národní památkový ústav</a:t>
            </a:r>
            <a:br>
              <a:rPr lang="cs-CZ" sz="1500" dirty="0">
                <a:latin typeface="arial" pitchFamily="2"/>
                <a:cs typeface="arial"/>
              </a:rPr>
            </a:br>
            <a:r>
              <a:rPr lang="cs-CZ" sz="1500" dirty="0">
                <a:latin typeface="arial" pitchFamily="2"/>
                <a:cs typeface="arial"/>
              </a:rPr>
              <a:t>územní odborné pracoviště v Kroměříži</a:t>
            </a:r>
          </a:p>
        </p:txBody>
      </p:sp>
      <p:pic>
        <p:nvPicPr>
          <p:cNvPr id="4" name="Picture 2" descr="Národní památkový ústav - kariéra, práce, volná místa | VímVíc.cz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791321" y="3832853"/>
            <a:ext cx="2124078" cy="220521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25000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latin typeface="Ubuntu"/>
                <a:cs typeface="Tahoma" pitchFamily="2"/>
              </a:rPr>
              <a:t>Kvasická křížová cesta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701711" y="1714723"/>
            <a:ext cx="8676216" cy="5129698"/>
          </a:xfrm>
        </p:spPr>
        <p:txBody>
          <a:bodyPr anchorCtr="1"/>
          <a:lstStyle/>
          <a:p>
            <a:pPr lvl="0" algn="ctr"/>
            <a:r>
              <a:rPr lang="cs-CZ" sz="2800" i="1" dirty="0">
                <a:latin typeface="Liberation Sans" pitchFamily="34"/>
                <a:cs typeface="Tahoma" pitchFamily="2"/>
              </a:rPr>
              <a:t>Větší část křížové cesty je situována na pravé straně kaštanové aleje a </a:t>
            </a:r>
            <a:r>
              <a:rPr lang="cs-CZ" sz="2800" i="1" dirty="0" smtClean="0">
                <a:latin typeface="Liberation Sans" pitchFamily="34"/>
                <a:cs typeface="Tahoma" pitchFamily="2"/>
              </a:rPr>
              <a:t>poslední čtyři zastavení </a:t>
            </a:r>
            <a:r>
              <a:rPr lang="cs-CZ" sz="2800" i="1" dirty="0">
                <a:latin typeface="Liberation Sans" pitchFamily="34"/>
                <a:cs typeface="Tahoma" pitchFamily="2"/>
              </a:rPr>
              <a:t>v lesíku (tzv. Háječek) na temeni mírného návrší, převyšujícího Kvasice jen asi o 50 m, nicméně místo poskytuje široký výhled severním směrem do rovin Hornomoravského úvalu. Jedná se o obvyklý model biblické </a:t>
            </a:r>
            <a:r>
              <a:rPr lang="cs-CZ" sz="2800" i="1" dirty="0" smtClean="0">
                <a:latin typeface="Liberation Sans" pitchFamily="34"/>
                <a:cs typeface="Tahoma" pitchFamily="2"/>
              </a:rPr>
              <a:t>Kalvárie. </a:t>
            </a:r>
            <a:r>
              <a:rPr lang="cs-CZ" sz="2800" i="1" dirty="0">
                <a:latin typeface="Liberation Sans" pitchFamily="34"/>
                <a:cs typeface="Tahoma" pitchFamily="2"/>
              </a:rPr>
              <a:t>S</a:t>
            </a:r>
            <a:r>
              <a:rPr lang="cs-CZ" sz="2800" i="1" dirty="0" smtClean="0">
                <a:latin typeface="Liberation Sans" pitchFamily="34"/>
                <a:cs typeface="Tahoma" pitchFamily="2"/>
              </a:rPr>
              <a:t>tejně </a:t>
            </a:r>
            <a:r>
              <a:rPr lang="cs-CZ" sz="2800" i="1" dirty="0">
                <a:latin typeface="Liberation Sans" pitchFamily="34"/>
                <a:cs typeface="Tahoma" pitchFamily="2"/>
              </a:rPr>
              <a:t>je pojmenována katastrální trať na nejbližších </a:t>
            </a:r>
            <a:r>
              <a:rPr lang="cs-CZ" sz="2800" i="1" dirty="0" smtClean="0">
                <a:latin typeface="Liberation Sans" pitchFamily="34"/>
                <a:cs typeface="Tahoma" pitchFamily="2"/>
              </a:rPr>
              <a:t>vrcholcích pohoří </a:t>
            </a:r>
            <a:r>
              <a:rPr lang="cs-CZ" sz="2800" i="1" dirty="0">
                <a:latin typeface="Liberation Sans" pitchFamily="34"/>
                <a:cs typeface="Tahoma" pitchFamily="2"/>
              </a:rPr>
              <a:t>Chřibů, zvedajících se od řeky Moravy. </a:t>
            </a:r>
            <a:r>
              <a:rPr lang="cs-CZ" sz="2800" i="1" dirty="0" smtClean="0">
                <a:latin typeface="Liberation Sans" pitchFamily="34"/>
                <a:cs typeface="Tahoma" pitchFamily="2"/>
              </a:rPr>
              <a:t>Místo bylo </a:t>
            </a:r>
            <a:r>
              <a:rPr lang="cs-CZ" sz="2800" i="1" dirty="0">
                <a:latin typeface="Liberation Sans" pitchFamily="34"/>
                <a:cs typeface="Tahoma" pitchFamily="2"/>
              </a:rPr>
              <a:t>vybrané našimi předky s velkým citem pro kultivaci krajiny.</a:t>
            </a:r>
          </a:p>
        </p:txBody>
      </p:sp>
    </p:spTree>
  </p:cSld>
  <p:clrMapOvr>
    <a:masterClrMapping/>
  </p:clrMapOvr>
  <p:transition advTm="30000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latin typeface="Liberation Sans" pitchFamily="34"/>
                <a:cs typeface="Tahoma" pitchFamily="2"/>
              </a:rPr>
              <a:t>Kvasická křížová cesta</a:t>
            </a:r>
          </a:p>
        </p:txBody>
      </p:sp>
      <p:pic>
        <p:nvPicPr>
          <p:cNvPr id="3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68223"/>
            <a:ext cx="10080629" cy="55090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5000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latin typeface="Liberation Sans" pitchFamily="34"/>
                <a:cs typeface="Tahoma" pitchFamily="2"/>
              </a:rPr>
              <a:t>Kvasická křížová cesta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383252" y="1549240"/>
            <a:ext cx="4026825" cy="5168883"/>
          </a:xfrm>
        </p:spPr>
        <p:txBody>
          <a:bodyPr anchor="ctr" anchorCtr="1"/>
          <a:lstStyle/>
          <a:p>
            <a:pPr lvl="0" algn="ctr"/>
            <a:r>
              <a:rPr lang="cs-CZ" sz="2400" i="1" dirty="0">
                <a:latin typeface="Liberation Sans" pitchFamily="18"/>
                <a:cs typeface="Tahoma" pitchFamily="2"/>
              </a:rPr>
              <a:t>Nebyl zjištěn současný vlastník křížové cesty. Není jím farnost ani obec, nenalézá se v církevním archivu a v registru sakrálních památek</a:t>
            </a:r>
            <a:r>
              <a:rPr lang="cs-CZ" sz="2400" i="1" dirty="0" smtClean="0">
                <a:latin typeface="Liberation Sans" pitchFamily="18"/>
                <a:cs typeface="Tahoma" pitchFamily="2"/>
              </a:rPr>
              <a:t>. Vychází se tedy z právní zásady, že stavba náleží pozemku.</a:t>
            </a:r>
            <a:endParaRPr lang="cs-CZ" sz="2400" i="1" dirty="0">
              <a:latin typeface="Liberation Sans" pitchFamily="18"/>
              <a:cs typeface="Tahoma" pitchFamily="2"/>
            </a:endParaRPr>
          </a:p>
          <a:p>
            <a:pPr lvl="0" algn="ctr"/>
            <a:r>
              <a:rPr lang="cs-CZ" sz="2400" i="1" dirty="0">
                <a:latin typeface="Liberation Sans" pitchFamily="18"/>
                <a:cs typeface="Tahoma" pitchFamily="2"/>
              </a:rPr>
              <a:t>Fyzicky je umístěna převážně na  pozemcích se zemědělským, krajinotvorným a obslužným určením.</a:t>
            </a:r>
          </a:p>
        </p:txBody>
      </p:sp>
      <p:pic>
        <p:nvPicPr>
          <p:cNvPr id="4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8753" y="1311121"/>
            <a:ext cx="4579708" cy="595010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18000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latin typeface="Liberation Sans" pitchFamily="34"/>
                <a:cs typeface="Tahoma" pitchFamily="2"/>
              </a:rPr>
              <a:t>Kvasická křížová cesta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5758871" y="1584975"/>
            <a:ext cx="3816769" cy="5153037"/>
          </a:xfrm>
        </p:spPr>
        <p:txBody>
          <a:bodyPr anchor="ctr" anchorCtr="1">
            <a:normAutofit/>
          </a:bodyPr>
          <a:lstStyle/>
          <a:p>
            <a:pPr lvl="0" algn="ctr"/>
            <a:r>
              <a:rPr lang="cs-CZ" sz="2600" i="1" dirty="0" smtClean="0">
                <a:latin typeface="Liberation Sans" pitchFamily="18"/>
                <a:cs typeface="Tahoma" pitchFamily="2"/>
              </a:rPr>
              <a:t>Soubor křížové </a:t>
            </a:r>
            <a:r>
              <a:rPr lang="cs-CZ" sz="2600" i="1" dirty="0">
                <a:latin typeface="Liberation Sans" pitchFamily="18"/>
                <a:cs typeface="Tahoma" pitchFamily="2"/>
              </a:rPr>
              <a:t>cesty leží v katastrálním území obce </a:t>
            </a:r>
            <a:r>
              <a:rPr lang="cs-CZ" sz="2600" i="1" dirty="0" smtClean="0">
                <a:latin typeface="Liberation Sans" pitchFamily="18"/>
                <a:cs typeface="Tahoma" pitchFamily="2"/>
              </a:rPr>
              <a:t>Kvasice. Zastavení při pravé straně silnice k Nové Dědině vlastní Ředitelství silnic Zlínského kraje a </a:t>
            </a:r>
            <a:r>
              <a:rPr lang="cs-CZ" sz="2600" i="1" dirty="0">
                <a:latin typeface="Liberation Sans" pitchFamily="18"/>
                <a:cs typeface="Tahoma" pitchFamily="2"/>
              </a:rPr>
              <a:t>horní část patří Lesům ČR.</a:t>
            </a:r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 rotWithShape="1">
          <a:blip r:embed="rId4"/>
          <a:srcRect l="39965" t="31556"/>
          <a:stretch/>
        </p:blipFill>
        <p:spPr>
          <a:xfrm>
            <a:off x="633743" y="1298201"/>
            <a:ext cx="4519284" cy="593444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10000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cs typeface="Tahoma" pitchFamily="2"/>
              </a:rPr>
              <a:t>Kvasická křížová cesta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414274" y="1719615"/>
            <a:ext cx="4625545" cy="4954762"/>
          </a:xfrm>
        </p:spPr>
        <p:txBody>
          <a:bodyPr anchorCtr="1">
            <a:normAutofit/>
          </a:bodyPr>
          <a:lstStyle/>
          <a:p>
            <a:pPr lvl="0" algn="ctr">
              <a:lnSpc>
                <a:spcPct val="90000"/>
              </a:lnSpc>
            </a:pPr>
            <a:r>
              <a:rPr lang="cs-CZ" sz="2400" i="1" dirty="0">
                <a:latin typeface="Liberation Sans" pitchFamily="34"/>
                <a:cs typeface="Tahoma" pitchFamily="2"/>
              </a:rPr>
              <a:t>Z původní formanské cesty, lemované kaštanovou a lipovou alejí, se postupně stala frekventovaná silnice. Ve druhé polovině dvacátého století křížová cesta značně utrpěla nedostatkem prostředků k údržbě a vandalstvím. V devadesátých letech došlo </a:t>
            </a:r>
            <a:r>
              <a:rPr lang="cs-CZ" sz="2400" i="1" dirty="0" smtClean="0">
                <a:latin typeface="Liberation Sans" pitchFamily="34"/>
                <a:cs typeface="Tahoma" pitchFamily="2"/>
              </a:rPr>
              <a:t>zejména </a:t>
            </a:r>
            <a:r>
              <a:rPr lang="cs-CZ" sz="2400" i="1" dirty="0">
                <a:latin typeface="Liberation Sans" pitchFamily="34"/>
                <a:cs typeface="Tahoma" pitchFamily="2"/>
              </a:rPr>
              <a:t>díky </a:t>
            </a:r>
            <a:r>
              <a:rPr lang="cs-CZ" sz="2400" i="1" dirty="0" err="1" smtClean="0">
                <a:latin typeface="Liberation Sans" pitchFamily="34"/>
                <a:cs typeface="Tahoma" pitchFamily="2"/>
              </a:rPr>
              <a:t>ing.Štanglicovi</a:t>
            </a:r>
            <a:r>
              <a:rPr lang="cs-CZ" sz="2400" i="1" dirty="0" smtClean="0">
                <a:latin typeface="Liberation Sans" pitchFamily="34"/>
                <a:cs typeface="Tahoma" pitchFamily="2"/>
              </a:rPr>
              <a:t> </a:t>
            </a:r>
            <a:r>
              <a:rPr lang="cs-CZ" sz="2400" i="1" dirty="0">
                <a:latin typeface="Liberation Sans" pitchFamily="34"/>
                <a:cs typeface="Tahoma" pitchFamily="2"/>
              </a:rPr>
              <a:t>k prozíravé záchraně a k uložení </a:t>
            </a:r>
            <a:r>
              <a:rPr lang="cs-CZ" sz="2400" i="1" dirty="0" smtClean="0">
                <a:latin typeface="Liberation Sans" pitchFamily="34"/>
                <a:cs typeface="Tahoma" pitchFamily="2"/>
              </a:rPr>
              <a:t>zničených zastavení do depozitu. </a:t>
            </a:r>
            <a:r>
              <a:rPr lang="cs-CZ" sz="2400" i="1" dirty="0">
                <a:latin typeface="Liberation Sans" pitchFamily="34"/>
                <a:cs typeface="Tahoma" pitchFamily="2"/>
              </a:rPr>
              <a:t>V současnu chybí na cestě čtyři </a:t>
            </a:r>
            <a:r>
              <a:rPr lang="cs-CZ" sz="2400" i="1" dirty="0" smtClean="0">
                <a:latin typeface="Liberation Sans" pitchFamily="34"/>
                <a:cs typeface="Tahoma" pitchFamily="2"/>
              </a:rPr>
              <a:t>zastavení a centrální kříž Kalvárie s Kristem.</a:t>
            </a:r>
            <a:endParaRPr lang="cs-CZ" sz="2400" i="1" dirty="0">
              <a:latin typeface="Liberation Sans" pitchFamily="34"/>
              <a:cs typeface="Tahoma" pitchFamily="2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0141" y="1353361"/>
            <a:ext cx="3975500" cy="5687270"/>
          </a:xfrm>
          <a:prstGeom prst="rect">
            <a:avLst/>
          </a:prstGeom>
        </p:spPr>
      </p:pic>
    </p:spTree>
  </p:cSld>
  <p:clrMapOvr>
    <a:masterClrMapping/>
  </p:clrMapOvr>
  <p:transition advTm="23000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 dirty="0" err="1">
                <a:solidFill>
                  <a:srgbClr val="000000"/>
                </a:solidFill>
                <a:cs typeface="Tahoma" pitchFamily="2"/>
              </a:rPr>
              <a:t>Kvasická</a:t>
            </a:r>
            <a:r>
              <a:rPr lang="cs-CZ" sz="4000" b="1" dirty="0">
                <a:solidFill>
                  <a:srgbClr val="000000"/>
                </a:solidFill>
                <a:cs typeface="Tahoma" pitchFamily="2"/>
              </a:rPr>
              <a:t> křížová cesta</a:t>
            </a:r>
          </a:p>
        </p:txBody>
      </p:sp>
      <p:sp>
        <p:nvSpPr>
          <p:cNvPr id="3" name="Podnadpis 3"/>
          <p:cNvSpPr txBox="1">
            <a:spLocks noGrp="1"/>
          </p:cNvSpPr>
          <p:nvPr>
            <p:ph type="subTitle" idx="4294967295"/>
          </p:nvPr>
        </p:nvSpPr>
        <p:spPr>
          <a:xfrm>
            <a:off x="5468295" y="1557195"/>
            <a:ext cx="4028790" cy="5604128"/>
          </a:xfrm>
        </p:spPr>
        <p:txBody>
          <a:bodyPr anchor="ctr" anchorCtr="1">
            <a:normAutofit/>
          </a:bodyPr>
          <a:lstStyle/>
          <a:p>
            <a:pPr lvl="0" algn="ctr">
              <a:lnSpc>
                <a:spcPct val="90000"/>
              </a:lnSpc>
            </a:pPr>
            <a:r>
              <a:rPr lang="cs-CZ" sz="2400" i="1" dirty="0" smtClean="0">
                <a:latin typeface="Liberation Sans" pitchFamily="18"/>
                <a:cs typeface="Tahoma" pitchFamily="2"/>
              </a:rPr>
              <a:t>Křížová cesta vrcholí kamenným sousoším ukřižovaného Krista na Golgotě. Jde o tři kříže a čtyři postavy - Ježíš, Panna Maria a dva „lotři“. V současné době jsou na místě dva kříže bez skulptur lotrů a fragment soklu prostředního Kristova kříže. Sochařské a kamenické zpracování postav zcela chybí nebo je naprosto zdevastované. </a:t>
            </a:r>
            <a:endParaRPr lang="cs-CZ" sz="2400" i="1" dirty="0">
              <a:latin typeface="Liberation Sans" pitchFamily="18"/>
              <a:cs typeface="Tahoma" pitchFamily="2"/>
            </a:endParaRPr>
          </a:p>
        </p:txBody>
      </p:sp>
      <p:pic>
        <p:nvPicPr>
          <p:cNvPr id="5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974" y="1436672"/>
            <a:ext cx="4007010" cy="5845173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099226928"/>
      </p:ext>
    </p:extLst>
  </p:cSld>
  <p:clrMapOvr>
    <a:masterClrMapping/>
  </p:clrMapOvr>
  <p:transition advTm="18000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 dirty="0" err="1">
                <a:solidFill>
                  <a:srgbClr val="000000"/>
                </a:solidFill>
                <a:cs typeface="Tahoma" pitchFamily="2"/>
              </a:rPr>
              <a:t>Kvasická</a:t>
            </a:r>
            <a:r>
              <a:rPr lang="cs-CZ" sz="4000" b="1" dirty="0">
                <a:solidFill>
                  <a:srgbClr val="000000"/>
                </a:solidFill>
                <a:cs typeface="Tahoma" pitchFamily="2"/>
              </a:rPr>
              <a:t> křížová cesta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379411" y="1444578"/>
            <a:ext cx="9071643" cy="1936799"/>
          </a:xfrm>
        </p:spPr>
        <p:txBody>
          <a:bodyPr anchorCtr="1"/>
          <a:lstStyle/>
          <a:p>
            <a:pPr lvl="0" algn="ctr">
              <a:lnSpc>
                <a:spcPct val="80000"/>
              </a:lnSpc>
            </a:pPr>
            <a:r>
              <a:rPr lang="cs-CZ" sz="2400" i="1" dirty="0">
                <a:latin typeface="Liberation Sans" pitchFamily="34"/>
                <a:cs typeface="Tahoma" pitchFamily="2"/>
              </a:rPr>
              <a:t>Návrh obnovy byl svěřen odborným restaurátorům s licencí MK tak, aby práce byly provedeny odborně a citlivě s ohledem na význam křížové cesty. Restaurátorský záměr stávající křížové cesty byl předložen k posouzení, stanovení potřebných </a:t>
            </a:r>
            <a:r>
              <a:rPr lang="cs-CZ" sz="2400" i="1" dirty="0" err="1">
                <a:latin typeface="Liberation Sans" pitchFamily="34"/>
                <a:cs typeface="Tahoma" pitchFamily="2"/>
              </a:rPr>
              <a:t>umělecko</a:t>
            </a:r>
            <a:r>
              <a:rPr lang="cs-CZ" sz="2400" i="1" dirty="0">
                <a:latin typeface="Liberation Sans" pitchFamily="34"/>
                <a:cs typeface="Tahoma" pitchFamily="2"/>
              </a:rPr>
              <a:t> – kovářských prací a cenovému odhadu  renomované firmě Kovářství Běhal v Olomouci.</a:t>
            </a:r>
          </a:p>
          <a:p>
            <a:pPr lvl="0" algn="ctr">
              <a:lnSpc>
                <a:spcPct val="80000"/>
              </a:lnSpc>
            </a:pPr>
            <a:endParaRPr lang="cs-CZ" sz="2000" i="1" dirty="0">
              <a:latin typeface="Liberation Sans" pitchFamily="34"/>
              <a:cs typeface="Tahoma" pitchFamily="2"/>
            </a:endParaRPr>
          </a:p>
        </p:txBody>
      </p:sp>
      <p:sp>
        <p:nvSpPr>
          <p:cNvPr id="4" name="TextovéPole 5"/>
          <p:cNvSpPr txBox="1"/>
          <p:nvPr/>
        </p:nvSpPr>
        <p:spPr>
          <a:xfrm>
            <a:off x="1151997" y="3476531"/>
            <a:ext cx="7992002" cy="1152710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200" b="0" i="1" u="none" strike="noStrike" kern="1200" cap="none" spc="0" baseline="0" dirty="0" smtClean="0">
                <a:solidFill>
                  <a:srgbClr val="000000"/>
                </a:solidFill>
                <a:uFillTx/>
                <a:latin typeface="Liberation Sans" pitchFamily="34"/>
                <a:ea typeface="Segoe UI" pitchFamily="2"/>
                <a:cs typeface="Tahoma" pitchFamily="2"/>
              </a:rPr>
              <a:t>Je navržen následující postup obnovy:</a:t>
            </a:r>
          </a:p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200" i="1" dirty="0">
                <a:solidFill>
                  <a:srgbClr val="000000"/>
                </a:solidFill>
                <a:latin typeface="Liberation Sans" pitchFamily="34"/>
                <a:ea typeface="Segoe UI" pitchFamily="2"/>
                <a:cs typeface="Tahoma" pitchFamily="2"/>
              </a:rPr>
              <a:t>d</a:t>
            </a:r>
            <a:r>
              <a:rPr lang="cs-CZ" sz="2200" b="0" i="1" u="none" strike="noStrike" kern="1200" cap="none" spc="0" baseline="0" dirty="0" smtClean="0">
                <a:solidFill>
                  <a:srgbClr val="000000"/>
                </a:solidFill>
                <a:uFillTx/>
                <a:latin typeface="Liberation Sans" pitchFamily="34"/>
                <a:ea typeface="Segoe UI" pitchFamily="2"/>
                <a:cs typeface="Tahoma" pitchFamily="2"/>
              </a:rPr>
              <a:t>emontáž</a:t>
            </a:r>
            <a:r>
              <a:rPr lang="cs-CZ" sz="2200" b="0" i="1" u="none" strike="noStrike" kern="1200" cap="none" spc="0" baseline="0" dirty="0">
                <a:solidFill>
                  <a:srgbClr val="000000"/>
                </a:solidFill>
                <a:uFillTx/>
                <a:latin typeface="Liberation Sans" pitchFamily="34"/>
                <a:ea typeface="Segoe UI" pitchFamily="2"/>
                <a:cs typeface="Tahoma" pitchFamily="2"/>
              </a:rPr>
              <a:t>, obnova litiny, pasířské práce, kompletace, </a:t>
            </a:r>
          </a:p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200" b="0" i="1" u="none" strike="noStrike" kern="1200" cap="none" spc="0" baseline="0" dirty="0">
                <a:solidFill>
                  <a:srgbClr val="000000"/>
                </a:solidFill>
                <a:uFillTx/>
                <a:latin typeface="Liberation Sans" pitchFamily="34"/>
                <a:ea typeface="Segoe UI" pitchFamily="2"/>
                <a:cs typeface="Tahoma" pitchFamily="2"/>
              </a:rPr>
              <a:t>výroba dubových trámů, </a:t>
            </a:r>
            <a:r>
              <a:rPr lang="cs-CZ" sz="2200" b="0" i="1" u="none" strike="noStrike" kern="1200" cap="none" spc="0" baseline="0" dirty="0" smtClean="0">
                <a:solidFill>
                  <a:srgbClr val="000000"/>
                </a:solidFill>
                <a:uFillTx/>
                <a:latin typeface="Liberation Sans" pitchFamily="34"/>
                <a:ea typeface="Segoe UI" pitchFamily="2"/>
                <a:cs typeface="Tahoma" pitchFamily="2"/>
              </a:rPr>
              <a:t>zpětná montáž zastavení.</a:t>
            </a:r>
            <a:endParaRPr lang="cs-CZ" sz="2200" b="0" i="1" u="none" strike="noStrike" kern="1200" cap="none" spc="0" baseline="0" dirty="0">
              <a:solidFill>
                <a:srgbClr val="000000"/>
              </a:solidFill>
              <a:uFillTx/>
              <a:latin typeface="Liberation Sans" pitchFamily="34"/>
              <a:ea typeface="Segoe UI" pitchFamily="2"/>
              <a:cs typeface="Tahoma" pitchFamily="2"/>
            </a:endParaRPr>
          </a:p>
        </p:txBody>
      </p:sp>
      <p:pic>
        <p:nvPicPr>
          <p:cNvPr id="5" name="Obrázek 8"/>
          <p:cNvPicPr>
            <a:picLocks noChangeAspect="1"/>
          </p:cNvPicPr>
          <p:nvPr/>
        </p:nvPicPr>
        <p:blipFill>
          <a:blip r:embed="rId4"/>
          <a:srcRect b="870"/>
          <a:stretch>
            <a:fillRect/>
          </a:stretch>
        </p:blipFill>
        <p:spPr>
          <a:xfrm>
            <a:off x="1927171" y="4951046"/>
            <a:ext cx="1714500" cy="205837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Obrázek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5229" y="4961552"/>
            <a:ext cx="3429000" cy="204787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30000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 dirty="0" err="1">
                <a:solidFill>
                  <a:srgbClr val="000000"/>
                </a:solidFill>
                <a:cs typeface="Tahoma" pitchFamily="2"/>
              </a:rPr>
              <a:t>Kvasická</a:t>
            </a:r>
            <a:r>
              <a:rPr lang="cs-CZ" sz="4000" b="1" dirty="0">
                <a:solidFill>
                  <a:srgbClr val="000000"/>
                </a:solidFill>
                <a:cs typeface="Tahoma" pitchFamily="2"/>
              </a:rPr>
              <a:t> křížová cesta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388574" y="1482208"/>
            <a:ext cx="4482190" cy="5539978"/>
          </a:xfrm>
        </p:spPr>
        <p:txBody>
          <a:bodyPr wrap="square" anchor="ctr" anchorCtr="1">
            <a:spAutoFit/>
          </a:bodyPr>
          <a:lstStyle/>
          <a:p>
            <a:pPr lvl="0" algn="ctr"/>
            <a:r>
              <a:rPr lang="cs-CZ" sz="2400" i="1" dirty="0" smtClean="0">
                <a:latin typeface="Liberation Sans" pitchFamily="34"/>
                <a:cs typeface="Tahoma" pitchFamily="2"/>
              </a:rPr>
              <a:t>Firma Sochaři </a:t>
            </a:r>
            <a:r>
              <a:rPr lang="cs-CZ" sz="2400" i="1" dirty="0">
                <a:latin typeface="Liberation Sans" pitchFamily="34"/>
                <a:cs typeface="Tahoma" pitchFamily="2"/>
              </a:rPr>
              <a:t>v.o.s. Olomouc        (Mgr. Arch. Jiří Finger a Pavel </a:t>
            </a:r>
            <a:r>
              <a:rPr lang="cs-CZ" sz="2400" i="1" dirty="0" err="1">
                <a:latin typeface="Liberation Sans" pitchFamily="34"/>
                <a:cs typeface="Tahoma" pitchFamily="2"/>
              </a:rPr>
              <a:t>Hradílek</a:t>
            </a:r>
            <a:r>
              <a:rPr lang="cs-CZ" sz="2400" i="1" dirty="0">
                <a:latin typeface="Liberation Sans" pitchFamily="34"/>
                <a:cs typeface="Tahoma" pitchFamily="2"/>
              </a:rPr>
              <a:t>) </a:t>
            </a:r>
            <a:r>
              <a:rPr lang="cs-CZ" sz="2400" i="1" dirty="0" smtClean="0">
                <a:latin typeface="Liberation Sans" pitchFamily="34"/>
                <a:cs typeface="Tahoma" pitchFamily="2"/>
              </a:rPr>
              <a:t>předložila návrh obnovy pro </a:t>
            </a:r>
            <a:r>
              <a:rPr lang="cs-CZ" sz="2400" i="1" dirty="0">
                <a:latin typeface="Liberation Sans" pitchFamily="34"/>
                <a:cs typeface="Tahoma" pitchFamily="2"/>
              </a:rPr>
              <a:t>kamenické </a:t>
            </a:r>
            <a:r>
              <a:rPr lang="cs-CZ" sz="2400" i="1" dirty="0" smtClean="0">
                <a:latin typeface="Liberation Sans" pitchFamily="34"/>
                <a:cs typeface="Tahoma" pitchFamily="2"/>
              </a:rPr>
              <a:t>práce </a:t>
            </a:r>
            <a:r>
              <a:rPr lang="cs-CZ" sz="2400" i="1" dirty="0">
                <a:latin typeface="Liberation Sans" pitchFamily="34"/>
                <a:cs typeface="Tahoma" pitchFamily="2"/>
              </a:rPr>
              <a:t>sestávající z oprav soklů a schodů jednotlivých zastavení, demontáže a odvozu zbytků starých základů, výroby kamenné sochy Krista, kopie sochy Panny Marie, replik lotrů na postranních křížích, doplnění chybějících dílů a montáže v souladu se zachováním originální podoby v památkovém </a:t>
            </a:r>
            <a:r>
              <a:rPr lang="cs-CZ" sz="2400" i="1" dirty="0" smtClean="0">
                <a:latin typeface="Liberation Sans" pitchFamily="34"/>
                <a:cs typeface="Tahoma" pitchFamily="2"/>
              </a:rPr>
              <a:t>smyslu.</a:t>
            </a:r>
            <a:endParaRPr lang="cs-CZ" sz="2400" i="1" dirty="0">
              <a:latin typeface="Liberation Sans" pitchFamily="34"/>
              <a:cs typeface="Tahoma" pitchFamily="2"/>
            </a:endParaRPr>
          </a:p>
        </p:txBody>
      </p:sp>
      <p:pic>
        <p:nvPicPr>
          <p:cNvPr id="4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6077" y="1297542"/>
            <a:ext cx="4273393" cy="602723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20000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11081" y="1724623"/>
            <a:ext cx="4721821" cy="6516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b="1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Sokly zastavení</a:t>
            </a:r>
            <a:endParaRPr lang="cs-CZ" i="1" dirty="0">
              <a:latin typeface="Liberation Sans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Demontáž zbytků křížové cesty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Odvezení křížů a litinových odlitků do ateliéru restaurátora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Vykopání základů pro nová zastavení křížové cesty 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Zhotovení základů 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Výroba kamenných stupňů a soklů pod litinová zastavení křížové cesty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Montáž stupňů a soklů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Zaspárování schodů a soklů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15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  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b="1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Kříže</a:t>
            </a:r>
            <a:endParaRPr lang="cs-CZ" i="1" dirty="0">
              <a:latin typeface="Liberation Sans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Očištění kamenných křížů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Napuštění kamene </a:t>
            </a:r>
            <a:r>
              <a:rPr lang="cs-CZ" sz="1400" i="1" dirty="0" err="1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organokřemičitanem</a:t>
            </a: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 (zpevňovač kamene)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 err="1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Dotmelení</a:t>
            </a: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 chybějící profilace a spár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Restaurování litiny a slévačské práce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Zinkový plech na orámování a zádech zastavení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Kompletace křížů v dílně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Výroba nových dubových trámů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Zpětná montáž </a:t>
            </a:r>
            <a:r>
              <a:rPr lang="cs-CZ" sz="1400" i="1" dirty="0" smtClean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zastavení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cs-CZ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cs-CZ" sz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776111" y="1724623"/>
            <a:ext cx="4019740" cy="3615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cs-CZ" b="1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Výroba replik kamenných křížů</a:t>
            </a:r>
            <a:endParaRPr lang="cs-CZ" i="1" dirty="0">
              <a:latin typeface="Liberation Sans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Domodelování chybějící části kříže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Odlití do sádry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Vyrobení kopie Krista z pískovce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Domodelování chybějící části Panny Marie a chybějící profilace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Vyrobení kopie Panny Marie z pískovce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Domodelování těl lotrů a jejich odlití do sádry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Zhotovení </a:t>
            </a:r>
            <a:r>
              <a:rPr lang="cs-CZ" sz="1400" i="1" dirty="0" err="1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lukoprenové</a:t>
            </a: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 formy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Vyrobení figur lotrů ze sklolaminátů s </a:t>
            </a:r>
            <a:r>
              <a:rPr lang="cs-CZ" sz="1400" i="1" dirty="0" smtClean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kovovým </a:t>
            </a: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probarvením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Montáž soch a barevné sjednocení všech prvků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1400" i="1" dirty="0">
                <a:latin typeface="Liberation Sans"/>
                <a:ea typeface="Calibri" panose="020F0502020204030204" pitchFamily="34" charset="0"/>
                <a:cs typeface="Times New Roman" panose="02020603050405020304" pitchFamily="18" charset="0"/>
              </a:rPr>
              <a:t>Barevná retuš </a:t>
            </a:r>
            <a:endParaRPr lang="cs-CZ" sz="1400" i="1" dirty="0">
              <a:effectLst/>
              <a:latin typeface="Liberation Sans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25829" y="154855"/>
            <a:ext cx="60222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cs-CZ" sz="4000" b="1" dirty="0" err="1">
                <a:solidFill>
                  <a:srgbClr val="000000"/>
                </a:solidFill>
                <a:latin typeface="Ubuntu" pitchFamily="2"/>
                <a:cs typeface="Tahoma" pitchFamily="2"/>
              </a:rPr>
              <a:t>Kvasická</a:t>
            </a:r>
            <a:r>
              <a:rPr lang="cs-CZ" sz="4000" b="1" dirty="0">
                <a:solidFill>
                  <a:srgbClr val="000000"/>
                </a:solidFill>
                <a:latin typeface="Ubuntu" pitchFamily="2"/>
                <a:cs typeface="Tahoma" pitchFamily="2"/>
              </a:rPr>
              <a:t> křížová cesta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480191" y="1099063"/>
            <a:ext cx="4336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Návrh postupu obnovy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21375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0"/>
    </mc:Choice>
    <mc:Fallback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latin typeface="Liberation Sans" pitchFamily="34"/>
                <a:cs typeface="Tahoma" pitchFamily="2"/>
              </a:rPr>
              <a:t>Kvasická křížová cesta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676014" y="1877271"/>
            <a:ext cx="3932200" cy="4878973"/>
          </a:xfrm>
        </p:spPr>
        <p:txBody>
          <a:bodyPr anchorCtr="1">
            <a:normAutofit/>
          </a:bodyPr>
          <a:lstStyle/>
          <a:p>
            <a:pPr lvl="0" algn="ctr"/>
            <a:r>
              <a:rPr lang="cs-CZ" sz="2600" i="1" dirty="0" smtClean="0">
                <a:latin typeface="Liberation Sans" pitchFamily="34"/>
                <a:cs typeface="Tahoma" pitchFamily="2"/>
              </a:rPr>
              <a:t>Jednou z možností je vytvoření druhého originálu litinových zastavení z důvodu možného poškození nebo odcizení.  Historické originály by byly uloženy na bezpečném místě. </a:t>
            </a:r>
            <a:r>
              <a:rPr lang="cs-CZ" sz="2600" i="1" dirty="0">
                <a:latin typeface="Liberation Sans" pitchFamily="34"/>
                <a:cs typeface="Tahoma" pitchFamily="2"/>
              </a:rPr>
              <a:t>Vše se bude odvíjet od jednání s vlastníky jednotlivých zastavení. </a:t>
            </a:r>
          </a:p>
        </p:txBody>
      </p:sp>
      <p:pic>
        <p:nvPicPr>
          <p:cNvPr id="4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5299" y="1228642"/>
            <a:ext cx="4129247" cy="617623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15000"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 dirty="0" err="1">
                <a:solidFill>
                  <a:srgbClr val="000000"/>
                </a:solidFill>
                <a:cs typeface="Tahoma" pitchFamily="2"/>
              </a:rPr>
              <a:t>Kvasická</a:t>
            </a:r>
            <a:r>
              <a:rPr lang="cs-CZ" sz="4000" b="1" dirty="0">
                <a:solidFill>
                  <a:srgbClr val="000000"/>
                </a:solidFill>
                <a:cs typeface="Tahoma" pitchFamily="2"/>
              </a:rPr>
              <a:t> křížová cesta</a:t>
            </a:r>
          </a:p>
        </p:txBody>
      </p:sp>
      <p:sp>
        <p:nvSpPr>
          <p:cNvPr id="3" name="Podnadpis 3"/>
          <p:cNvSpPr txBox="1">
            <a:spLocks noGrp="1"/>
          </p:cNvSpPr>
          <p:nvPr>
            <p:ph type="subTitle" idx="4294967295"/>
          </p:nvPr>
        </p:nvSpPr>
        <p:spPr>
          <a:xfrm>
            <a:off x="5585990" y="1557195"/>
            <a:ext cx="3899962" cy="5604128"/>
          </a:xfrm>
        </p:spPr>
        <p:txBody>
          <a:bodyPr anchor="ctr" anchorCtr="1">
            <a:normAutofit/>
          </a:bodyPr>
          <a:lstStyle/>
          <a:p>
            <a:pPr lvl="0" algn="ctr">
              <a:lnSpc>
                <a:spcPct val="90000"/>
              </a:lnSpc>
            </a:pPr>
            <a:r>
              <a:rPr lang="cs-CZ" sz="2800" i="1" dirty="0" smtClean="0">
                <a:latin typeface="Liberation Sans" pitchFamily="18"/>
                <a:cs typeface="Tahoma" pitchFamily="2"/>
              </a:rPr>
              <a:t>Záměrem iniciativy občanů je pomoci vlastníkům s obnovou tohoto místa, získáváním dotací pro postupnou rekonstrukci jednotlivých zastavení a vytvoření důstojného  klidového místa s duchovním, kulturním i turistickým posláním pro </a:t>
            </a:r>
            <a:r>
              <a:rPr lang="cs-CZ" sz="2800" i="1" dirty="0" err="1" smtClean="0">
                <a:latin typeface="Liberation Sans" pitchFamily="18"/>
                <a:cs typeface="Tahoma" pitchFamily="2"/>
              </a:rPr>
              <a:t>kvasickou</a:t>
            </a:r>
            <a:r>
              <a:rPr lang="cs-CZ" sz="2800" i="1" dirty="0" smtClean="0">
                <a:latin typeface="Liberation Sans" pitchFamily="18"/>
                <a:cs typeface="Tahoma" pitchFamily="2"/>
              </a:rPr>
              <a:t> veřejnost i přespolní návštěvníky.</a:t>
            </a:r>
            <a:endParaRPr lang="cs-CZ" sz="2800" i="1" dirty="0">
              <a:latin typeface="Liberation Sans" pitchFamily="18"/>
              <a:cs typeface="Tahoma" pitchFamily="2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/>
          <a:srcRect l="51125"/>
          <a:stretch/>
        </p:blipFill>
        <p:spPr>
          <a:xfrm>
            <a:off x="715223" y="1403287"/>
            <a:ext cx="4046899" cy="5839517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639092769"/>
      </p:ext>
    </p:extLst>
  </p:cSld>
  <p:clrMapOvr>
    <a:masterClrMapping/>
  </p:clrMapOvr>
  <p:transition advTm="15000"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8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 dirty="0" err="1">
                <a:solidFill>
                  <a:srgbClr val="000000"/>
                </a:solidFill>
                <a:cs typeface="Tahoma" pitchFamily="2"/>
              </a:rPr>
              <a:t>Kvasická</a:t>
            </a:r>
            <a:r>
              <a:rPr lang="cs-CZ" sz="4000" b="1" dirty="0">
                <a:solidFill>
                  <a:srgbClr val="000000"/>
                </a:solidFill>
                <a:cs typeface="Tahoma" pitchFamily="2"/>
              </a:rPr>
              <a:t> křížová cesta</a:t>
            </a:r>
          </a:p>
        </p:txBody>
      </p:sp>
      <p:sp>
        <p:nvSpPr>
          <p:cNvPr id="3" name="Podnadpis 3"/>
          <p:cNvSpPr txBox="1">
            <a:spLocks noGrp="1"/>
          </p:cNvSpPr>
          <p:nvPr>
            <p:ph type="subTitle" idx="4294967295"/>
          </p:nvPr>
        </p:nvSpPr>
        <p:spPr>
          <a:xfrm>
            <a:off x="5771776" y="1919476"/>
            <a:ext cx="3915432" cy="4407801"/>
          </a:xfrm>
        </p:spPr>
        <p:txBody>
          <a:bodyPr anchor="ctr" anchorCtr="1">
            <a:noAutofit/>
          </a:bodyPr>
          <a:lstStyle/>
          <a:p>
            <a:pPr lvl="0" algn="ctr">
              <a:lnSpc>
                <a:spcPct val="90000"/>
              </a:lnSpc>
            </a:pPr>
            <a:r>
              <a:rPr lang="cs-CZ" sz="2600" i="1" dirty="0">
                <a:latin typeface="Liberation Sans" pitchFamily="18"/>
                <a:cs typeface="Tahoma" pitchFamily="2"/>
              </a:rPr>
              <a:t>Třebaže je současná podoba křížové cesty v žalostném stavu, trvale se těší přízni věřících a v ekumenickém pojetí každoročně ožívá zejména na Velký pátek</a:t>
            </a:r>
            <a:r>
              <a:rPr lang="cs-CZ" sz="2600" i="1" dirty="0" smtClean="0">
                <a:latin typeface="Liberation Sans" pitchFamily="18"/>
                <a:cs typeface="Tahoma" pitchFamily="2"/>
              </a:rPr>
              <a:t>. V současné době pandemie je místo hojně navštěvováno jednotlivci i rodinami. </a:t>
            </a:r>
            <a:endParaRPr lang="cs-CZ" sz="2600" i="1" dirty="0">
              <a:latin typeface="Liberation Sans" pitchFamily="18"/>
              <a:cs typeface="Tahoma" pitchFamily="2"/>
            </a:endParaRPr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4"/>
          <a:srcRect b="1519"/>
          <a:stretch>
            <a:fillRect/>
          </a:stretch>
        </p:blipFill>
        <p:spPr>
          <a:xfrm>
            <a:off x="706340" y="1335729"/>
            <a:ext cx="4233891" cy="278764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áze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340" y="4289553"/>
            <a:ext cx="4260326" cy="295855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15000">
    <p:pull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9"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196221"/>
            <a:ext cx="9071643" cy="615555"/>
          </a:xfrm>
        </p:spPr>
        <p:txBody>
          <a:bodyPr>
            <a:spAutoFit/>
          </a:bodyPr>
          <a:lstStyle/>
          <a:p>
            <a:pPr lvl="0"/>
            <a:r>
              <a:rPr lang="cs-CZ" sz="4000" b="1">
                <a:solidFill>
                  <a:srgbClr val="000000"/>
                </a:solidFill>
                <a:cs typeface="Tahoma" pitchFamily="2"/>
              </a:rPr>
              <a:t>Kvasická křížová cesta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431571" y="1677025"/>
            <a:ext cx="4170825" cy="5067807"/>
          </a:xfrm>
        </p:spPr>
        <p:txBody>
          <a:bodyPr anchorCtr="1">
            <a:normAutofit fontScale="92500"/>
          </a:bodyPr>
          <a:lstStyle/>
          <a:p>
            <a:pPr lvl="0" algn="ctr"/>
            <a:r>
              <a:rPr lang="cs-CZ" sz="2600" i="1" dirty="0">
                <a:latin typeface="Liberation Sans" pitchFamily="34"/>
                <a:cs typeface="Tahoma" pitchFamily="2"/>
              </a:rPr>
              <a:t>Naše iniciativa obnovy vychází z úcty ke křesťanské tradici pro zachování díla našich předků. Jsme přesvědčeni, že přispěje ke zkrášlení obce a krajiny také ve smyslu dnešních potřeb a hodnot. Počítáme rovněž s podporou obce Nová </a:t>
            </a:r>
            <a:r>
              <a:rPr lang="cs-CZ" sz="2600" i="1" dirty="0" smtClean="0">
                <a:latin typeface="Liberation Sans" pitchFamily="34"/>
                <a:cs typeface="Tahoma" pitchFamily="2"/>
              </a:rPr>
              <a:t>Dědina a ostatních obcí regionu. Chceme Křížovou cestu předat dalším generacím ve stavu, za který bychom se nemuseli stydět.</a:t>
            </a:r>
            <a:endParaRPr lang="cs-CZ" sz="2600" i="1" dirty="0">
              <a:latin typeface="Liberation Sans" pitchFamily="34"/>
              <a:cs typeface="Tahoma" pitchFamily="2"/>
            </a:endParaRPr>
          </a:p>
        </p:txBody>
      </p:sp>
      <p:pic>
        <p:nvPicPr>
          <p:cNvPr id="5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7544" y="1351100"/>
            <a:ext cx="4118097" cy="592421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advTm="23000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shGreen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řížová cesta" id="{C3B794AF-A286-4DE2-9076-1513A9D24644}" vid="{E82DD5B4-14D0-4EF2-84C8-2BA1ECAC6D96}"/>
    </a:ext>
  </a:extLst>
</a:theme>
</file>

<file path=ppt/theme/theme2.xml><?xml version="1.0" encoding="utf-8"?>
<a:theme xmlns:a="http://schemas.openxmlformats.org/drawingml/2006/main" name="LushGreen1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řížová cesta" id="{C3B794AF-A286-4DE2-9076-1513A9D24644}" vid="{92951FE6-ED78-4E19-B03B-6E2B7ACEF2BB}"/>
    </a:ext>
  </a:extLst>
</a:theme>
</file>

<file path=ppt/theme/theme3.xml><?xml version="1.0" encoding="utf-8"?>
<a:theme xmlns:a="http://schemas.openxmlformats.org/drawingml/2006/main" name="LushGreen2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řížová cesta" id="{C3B794AF-A286-4DE2-9076-1513A9D24644}" vid="{EA0EAE2F-5703-4512-A0B5-B6175DD21623}"/>
    </a:ext>
  </a:extLst>
</a:theme>
</file>

<file path=ppt/theme/theme4.xml><?xml version="1.0" encoding="utf-8"?>
<a:theme xmlns:a="http://schemas.openxmlformats.org/drawingml/2006/main" name="LushGreen3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řížová cesta" id="{C3B794AF-A286-4DE2-9076-1513A9D24644}" vid="{DF50CB53-E47E-4627-9F02-8EBDBA315B42}"/>
    </a:ext>
  </a:extLst>
</a:theme>
</file>

<file path=ppt/theme/theme5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Křížová cesta</Template>
  <TotalTime>153</TotalTime>
  <Words>950</Words>
  <Application>Microsoft Office PowerPoint</Application>
  <PresentationFormat>Vlastní</PresentationFormat>
  <Paragraphs>101</Paragraphs>
  <Slides>19</Slides>
  <Notes>18</Notes>
  <HiddenSlides>0</HiddenSlides>
  <MMClips>1</MMClips>
  <ScaleCrop>false</ScaleCrop>
  <HeadingPairs>
    <vt:vector size="6" baseType="variant">
      <vt:variant>
        <vt:lpstr>Použitá písma</vt:lpstr>
      </vt:variant>
      <vt:variant>
        <vt:i4>11</vt:i4>
      </vt:variant>
      <vt:variant>
        <vt:lpstr>Motiv</vt:lpstr>
      </vt:variant>
      <vt:variant>
        <vt:i4>4</vt:i4>
      </vt:variant>
      <vt:variant>
        <vt:lpstr>Nadpisy snímků</vt:lpstr>
      </vt:variant>
      <vt:variant>
        <vt:i4>19</vt:i4>
      </vt:variant>
    </vt:vector>
  </HeadingPairs>
  <TitlesOfParts>
    <vt:vector size="34" baseType="lpstr">
      <vt:lpstr>Arial</vt:lpstr>
      <vt:lpstr>Arial</vt:lpstr>
      <vt:lpstr>Calibri</vt:lpstr>
      <vt:lpstr>Calibri Light</vt:lpstr>
      <vt:lpstr>Liberation Sans</vt:lpstr>
      <vt:lpstr>Liberation Serif</vt:lpstr>
      <vt:lpstr>Segoe UI</vt:lpstr>
      <vt:lpstr>Symbol</vt:lpstr>
      <vt:lpstr>Tahoma</vt:lpstr>
      <vt:lpstr>Times New Roman</vt:lpstr>
      <vt:lpstr>Ubuntu</vt:lpstr>
      <vt:lpstr>LushGreen</vt:lpstr>
      <vt:lpstr>LushGreen1</vt:lpstr>
      <vt:lpstr>LushGreen2</vt:lpstr>
      <vt:lpstr>LushGreen3</vt:lpstr>
      <vt:lpstr>Kvasická křížová cesta</vt:lpstr>
      <vt:lpstr>Kvasická křížová cesta</vt:lpstr>
      <vt:lpstr>Kvasická křížová cesta</vt:lpstr>
      <vt:lpstr>Kvasická křížová cesta</vt:lpstr>
      <vt:lpstr>Kvasická křížová cesta</vt:lpstr>
      <vt:lpstr>Kvasická křížová cesta</vt:lpstr>
      <vt:lpstr>Kvasická křížová cesta</vt:lpstr>
      <vt:lpstr>Kvasická křížová cesta</vt:lpstr>
      <vt:lpstr>Kvasická křížová cesta</vt:lpstr>
      <vt:lpstr>Kvasická křížová cesta</vt:lpstr>
      <vt:lpstr>Kvasická křížová cesta</vt:lpstr>
      <vt:lpstr>Kvasická křížová cesta</vt:lpstr>
      <vt:lpstr>Kvasická křížová cesta</vt:lpstr>
      <vt:lpstr>Kvasická křížová cesta</vt:lpstr>
      <vt:lpstr>Prezentace aplikace PowerPoint</vt:lpstr>
      <vt:lpstr>Kvasická křížová cesta</vt:lpstr>
      <vt:lpstr>Kvasická křížová cesta</vt:lpstr>
      <vt:lpstr>Kvasická křížová cesta</vt:lpstr>
      <vt:lpstr>Kvasická křížová cesta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Kvasická křížová cesta</dc:title>
  <dc:creator>sevcikova</dc:creator>
  <cp:lastModifiedBy>sevcikova</cp:lastModifiedBy>
  <cp:revision>17</cp:revision>
  <dcterms:created xsi:type="dcterms:W3CDTF">2021-03-01T11:28:46Z</dcterms:created>
  <dcterms:modified xsi:type="dcterms:W3CDTF">2021-03-25T11:43:10Z</dcterms:modified>
</cp:coreProperties>
</file>